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1" r:id="rId2"/>
    <p:sldId id="302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1" r:id="rId17"/>
    <p:sldId id="269" r:id="rId18"/>
    <p:sldId id="270" r:id="rId19"/>
    <p:sldId id="298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7306C6-73D7-4DA3-9F93-ED46D34B872F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DB871A-CADC-477A-ABD3-748A3F691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GROWTH &amp; DEVELOPMENT - GENERAL PRINCIPLE AND CONCEPT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Lymphoid tissues proliferate rapidly in late childhood and reaches almost 200% of adult size.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This is an adaptation to protect children from infection, as they are more prone to it.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By about 18 years of age lymphoid tissues undergo involution to reach adult size.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LYMPHOID TISSUE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Grows very rapidly and almost reaches adult size by 6-7 years of age.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Very little growth is seen after 6-7 years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NEURAL TISSUE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 or visceral tissues consist of muscles, bones and other organs.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“S” shaped curve with rapid growth up to 2-3 years of age followed by a slow phase of growth between 3-10 years.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year rapid phase of growth occurs terminating by 18-20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GENERAL TISSUE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 of reproductive organs.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Shows negligible growth until puberty.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grow rapidly at puberty reaching adult size after which growth ceases.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GENITAL TISSUE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eminar\aC1FTEyVfES88h7626FJAWT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21362" y="1481138"/>
            <a:ext cx="370127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SCAMMON’S GROWTH CURVE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Head takes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50% of total body length around 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month of intrauterine life.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time of birth head size reduces to 30% of body length.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age increases there is a progressive reduction to the relative size of head to about 12% in the adult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limbs are rudimentary around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month of IU life. They later grow and represent almost 50% of body length at adulthood.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face grows more than cranium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CEPHALO-CAUDAL GRADIENT OF GROWTH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eminar\Lad0MF6h84HYbXYh2LKyBf1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1"/>
            <a:ext cx="6553201" cy="608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Measurement approaches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approaches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Test- Weight, height, skeletal maturation and ossification are measured according to standard basis.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Vital Staining- Site of growth, direction, duration, amount of growth at different sites are measured.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Radioisotopes- Incorporated in bone works as in vivo markers.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METHODS OF STUDYING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Cephalometry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Helps to take serial radiographs of patients skull to measure the growth changes taking place.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Hand-wrist X-rays- Hand wrist radiographs help to study the biological or skeletal age of a person.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carpels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have specific age of ossification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RADIOGRAPHIC TECHNIQUE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eminar\ySN2AEWrPWhL2t06LQV9Dh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365744" cy="495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9362" y="304800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95209"/>
              </p:ext>
            </p:extLst>
          </p:nvPr>
        </p:nvGraphicFramePr>
        <p:xfrm>
          <a:off x="1953905" y="1447800"/>
          <a:ext cx="60960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GROWTH &amp; DEVELOPMENT DEFINITIONS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SCAMMON’S GROWTH CURVE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CEPHALO-CAUDAL GROWTH GRADIENT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METHODS OF STUDYING GROWTH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BONE DEPOSITION &amp; RESORPTION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ENDOCHONDRAL BONE FORMATION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INTRAMEBRANOUS BONE FORMATION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6971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FUNCTIONAL MATRIX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00197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ENLOWS EXPANDING V PRINCIPLE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844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Bony changes takes place by bone deposition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known as bone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remodelling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 that are produced are: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in size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 in shape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in proportion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 in relationship of the bone with adjacent structures.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BONE DEPOSITION AND RESORPTION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Combination of bone deposition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resulting in a growth movement towards the depositing surface is called cortical drift.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deposition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either side is same then the bone remains constant.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less bone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resorbed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more bone is deposited then thickness of the bone increases.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CORTICAL DRIFT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eminar\VVB7YSJrdU9Ce27RREdyHB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7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Displacement- If a bone is displaced as a result of its own growth, it is called primary displacement.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example- Growth of maxilla at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region results in pushing the maxilla to the cranial base.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DISPLACEMENT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Displacement- If a bone is displaced due to growth and enlargement of adjacent bone, it is called secondary displacement.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example- The growth of cranial base causes the forward and downward displacement of maxilla.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 of bone formation is called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osteogenensis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ways of bone formation takes place:-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Endochondral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bone formation</a:t>
            </a:r>
          </a:p>
          <a:p>
            <a:pPr marL="514350" indent="-514350" algn="just">
              <a:lnSpc>
                <a:spcPct val="20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 membranous bone formation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OSTEOGENESIS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become condensed at the site of bone formation.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cells differentiate into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lay down hyaline cartilage.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Cartilage is surrounded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perichondrium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is highly vascular.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intercellular substance becomes calcified due to influence of alkaline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ENDOCHONDRAL BONE FORMATION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Thus the cartilage nutrition is cut off leading to their death and space is created called as primary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areolae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Blood vessels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osteogenic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cells invade the calcified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cartilagineous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matrix. This forms secondary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areolae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Osteogenic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cells from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perichondrium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osteoblast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osteoblast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lay down layers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helps in bone formation.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5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minar\E12N1Bhh5rN3WAWdALhy3S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4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site of bone formation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become aggregated.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lay down bundle of collagen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enlarge and form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secrete a gelatinous matrix called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calcium salt is deposited converting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into bony lamellae.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move away from lamellae and new layer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secreted. The trapped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osteoblasts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osteocytes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INTRA-MEMBRANOUS BONE FORMATION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u="sng" dirty="0" smtClean="0"/>
              <a:t>PART 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GROWTH &amp; DEVELOPMENT DEFINITIONS</a:t>
            </a:r>
          </a:p>
          <a:p>
            <a:r>
              <a:rPr lang="en-US" dirty="0" smtClean="0"/>
              <a:t>SCAMMON’S GROWTH CURVE</a:t>
            </a:r>
          </a:p>
          <a:p>
            <a:r>
              <a:rPr lang="en-US" dirty="0" smtClean="0"/>
              <a:t>CEPHALO-CAUDAL GROWTH GRADIENT</a:t>
            </a:r>
          </a:p>
          <a:p>
            <a:r>
              <a:rPr lang="en-US" dirty="0" smtClean="0"/>
              <a:t>METHODS OF STUDYING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BONE </a:t>
            </a:r>
            <a:r>
              <a:rPr lang="en-US" dirty="0" smtClean="0"/>
              <a:t>DEPOSITION &amp; RESORPTION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ENDOCHONDRAL BONE 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INTRAMEBRANOUS BONE 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7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eminar\SdeLPKKUWgSfdA15VTKa8P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0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All skeletal tissues associated with single function are called skeletal unit.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2) Discrete skeletal units are termed as “Micro-skeletal unit”.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3) The maxilla( orbit, pneumatic, palatal and basal micro-skeletal units) and mandible( alveolar, angular,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condylar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gonial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mental,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basal micro-skeletal units) are comprised of such micro skeletal units comprising together as “Macro-skeletal unit”.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SKELETAL UNIT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eminar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8163"/>
            <a:ext cx="8763000" cy="525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Growth is </a:t>
            </a:r>
            <a:r>
              <a:rPr lang="en-US" dirty="0" smtClean="0"/>
              <a:t>quantitative </a:t>
            </a:r>
          </a:p>
          <a:p>
            <a:r>
              <a:rPr lang="en-US" dirty="0"/>
              <a:t>Growth might cause change in </a:t>
            </a:r>
            <a:r>
              <a:rPr lang="en-US" dirty="0" smtClean="0"/>
              <a:t>form or </a:t>
            </a:r>
            <a:r>
              <a:rPr lang="en-US" dirty="0"/>
              <a:t>proportion, increase or decrease in size, and </a:t>
            </a:r>
            <a:r>
              <a:rPr lang="en-US" dirty="0" smtClean="0"/>
              <a:t>change in </a:t>
            </a:r>
            <a:r>
              <a:rPr lang="en-US" dirty="0"/>
              <a:t>texture and complexity. In simple words, growth </a:t>
            </a:r>
            <a:r>
              <a:rPr lang="en-US" dirty="0" smtClean="0"/>
              <a:t>is change </a:t>
            </a:r>
            <a:r>
              <a:rPr lang="en-US" dirty="0"/>
              <a:t>or difference in </a:t>
            </a:r>
            <a:r>
              <a:rPr lang="en-US" dirty="0" smtClean="0"/>
              <a:t>quantity</a:t>
            </a:r>
          </a:p>
          <a:p>
            <a:r>
              <a:rPr lang="en-US" dirty="0" smtClean="0"/>
              <a:t>Characteristically</a:t>
            </a:r>
            <a:r>
              <a:rPr lang="en-US" dirty="0"/>
              <a:t>, growth </a:t>
            </a:r>
            <a:r>
              <a:rPr lang="en-US" dirty="0" smtClean="0"/>
              <a:t>is equated </a:t>
            </a:r>
            <a:r>
              <a:rPr lang="en-US" dirty="0"/>
              <a:t>with enlargement. But sometimes there </a:t>
            </a:r>
            <a:r>
              <a:rPr lang="en-US" dirty="0" smtClean="0"/>
              <a:t>are instances </a:t>
            </a:r>
            <a:r>
              <a:rPr lang="en-US" dirty="0"/>
              <a:t>in which there is a decrease in size </a:t>
            </a:r>
            <a:r>
              <a:rPr lang="en-US" dirty="0" smtClean="0"/>
              <a:t>during growth</a:t>
            </a:r>
            <a:r>
              <a:rPr lang="en-US" dirty="0"/>
              <a:t>, e.g. thymus gland after puberty.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includes all the changes in the life of a</a:t>
            </a:r>
            <a:br>
              <a:rPr lang="en-US" dirty="0"/>
            </a:br>
            <a:r>
              <a:rPr lang="en-US" dirty="0"/>
              <a:t>subject from his or her origin as a single cell till </a:t>
            </a:r>
            <a:r>
              <a:rPr lang="en-US" dirty="0" smtClean="0"/>
              <a:t>death.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comprises sequential events from fertilization till</a:t>
            </a:r>
            <a:br>
              <a:rPr lang="en-US" dirty="0"/>
            </a:br>
            <a:r>
              <a:rPr lang="en-US" dirty="0"/>
              <a:t>death. </a:t>
            </a:r>
            <a:endParaRPr lang="en-US" dirty="0" smtClean="0"/>
          </a:p>
          <a:p>
            <a:r>
              <a:rPr lang="en-US" dirty="0" smtClean="0"/>
              <a:t>Development</a:t>
            </a:r>
            <a:r>
              <a:rPr lang="en-US" dirty="0"/>
              <a:t>: growth </a:t>
            </a:r>
            <a:r>
              <a:rPr lang="en-US" dirty="0" smtClean="0"/>
              <a:t>+ </a:t>
            </a:r>
            <a:r>
              <a:rPr lang="en-US" dirty="0"/>
              <a:t>differentiation </a:t>
            </a:r>
            <a:r>
              <a:rPr lang="en-US" dirty="0" smtClean="0"/>
              <a:t>+ </a:t>
            </a:r>
            <a:r>
              <a:rPr lang="en-US" dirty="0"/>
              <a:t>translocation where differentiation means change in </a:t>
            </a:r>
            <a:r>
              <a:rPr lang="en-US" dirty="0" smtClean="0"/>
              <a:t>quality and </a:t>
            </a:r>
            <a:r>
              <a:rPr lang="en-US" dirty="0"/>
              <a:t>translocation means change in position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2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95400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2738628"/>
          </a:xfrm>
        </p:spPr>
        <p:txBody>
          <a:bodyPr>
            <a:noAutofit/>
          </a:bodyPr>
          <a:lstStyle/>
          <a:p>
            <a:r>
              <a:rPr lang="en-US" sz="2800" dirty="0"/>
              <a:t>Textbook of Orthodontics – </a:t>
            </a:r>
            <a:r>
              <a:rPr lang="en-US" sz="2800" dirty="0" err="1"/>
              <a:t>Gurkeerat</a:t>
            </a:r>
            <a:r>
              <a:rPr lang="en-US" sz="2800" dirty="0"/>
              <a:t> Singh, </a:t>
            </a:r>
            <a:r>
              <a:rPr lang="en-US" sz="2800" dirty="0" err="1"/>
              <a:t>Jaypee</a:t>
            </a:r>
            <a:r>
              <a:rPr lang="en-US" sz="2800" dirty="0"/>
              <a:t> Brothers; 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Orthodontics – The Art and Science, S.I </a:t>
            </a:r>
            <a:r>
              <a:rPr lang="en-US" sz="2800" dirty="0" err="1"/>
              <a:t>Bhalajhi</a:t>
            </a:r>
            <a:r>
              <a:rPr lang="en-US" sz="2800" dirty="0"/>
              <a:t>, </a:t>
            </a:r>
            <a:r>
              <a:rPr lang="en-US" sz="2800" dirty="0" err="1"/>
              <a:t>AryaMedi</a:t>
            </a:r>
            <a:r>
              <a:rPr lang="en-US" sz="2800" dirty="0"/>
              <a:t> Publishing; 7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</a:p>
          <a:p>
            <a:r>
              <a:rPr lang="en-US" sz="2800" dirty="0"/>
              <a:t>Textbook of Orthodontics – Sridhar </a:t>
            </a:r>
            <a:r>
              <a:rPr lang="en-US" sz="2800" dirty="0" err="1"/>
              <a:t>Premkumar</a:t>
            </a:r>
            <a:r>
              <a:rPr lang="en-US" sz="2800" dirty="0"/>
              <a:t>, Elsevier; 1</a:t>
            </a:r>
            <a:r>
              <a:rPr lang="en-US" sz="2800" baseline="30000" dirty="0"/>
              <a:t>st</a:t>
            </a:r>
            <a:r>
              <a:rPr lang="en-US" sz="2800" dirty="0"/>
              <a:t> Edition</a:t>
            </a:r>
          </a:p>
          <a:p>
            <a:r>
              <a:rPr lang="en-US" sz="2800" dirty="0"/>
              <a:t>Orthodontics: Diagnosis and Management of Malocclusion and </a:t>
            </a:r>
            <a:r>
              <a:rPr lang="en-US" sz="2800" dirty="0" err="1"/>
              <a:t>Dentofacial</a:t>
            </a:r>
            <a:r>
              <a:rPr lang="en-US" sz="2800" dirty="0"/>
              <a:t> Deformities – O.P </a:t>
            </a:r>
            <a:r>
              <a:rPr lang="en-US" sz="2800" dirty="0" err="1"/>
              <a:t>Kharbanda</a:t>
            </a:r>
            <a:r>
              <a:rPr lang="en-US" sz="2800" dirty="0"/>
              <a:t>, Elsevier; 1</a:t>
            </a:r>
            <a:r>
              <a:rPr lang="en-US" sz="2800" baseline="30000" dirty="0"/>
              <a:t>st</a:t>
            </a:r>
            <a:r>
              <a:rPr lang="en-US" sz="2800" dirty="0"/>
              <a:t> Edition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4164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539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“The self multiplication of living substance”(J.S. Huxley)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“Increase in size , change in proportion and     progressive complexity”(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Krogman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“An increase in size”(Todd)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DEFINITION-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“Progress towards maturity”- TODD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“ Development refers to all the naturally occurring unidirectional changes in the life of an individual from its existence as a single cell to its elaboration as a multifunctional unit terminating in death”- Moyers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doesn’t takes place uniform at 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times.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seems to be some stage when sudden acceleration in growth takes place.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sudden increase in growth is termed as “growth spurt”.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SPURTS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u="sng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Just before birth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year after birth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Mixed dentition growth spurt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Boys: 8-11 years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Girls: 7-9 years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Pre-pubertal growth spurt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Boys: 14-16 years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Girls: 11-13 years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TIMINGS OF GROWTH SPURT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u="sng" dirty="0" smtClean="0"/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organs grow at different rates and at different times. This is termed as differential growth.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rate of growth can be best described by: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-SCAMMON’S CURVE OF GROWTH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-CEPHALO-CAUDAL GRADIENT OF GROWTH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DIFFERENTIAL GROWTH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Body tissues are broadly classified into 4 types:</a:t>
            </a: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Lymphoid Tissues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Neural Tissues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 Tissues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Genital tissues 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SCAMMON’S CURVE OF GROWTH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1295</Words>
  <Application>Microsoft Office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Book Antiqua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Specific learning Objectives </vt:lpstr>
      <vt:lpstr>CONTENTS</vt:lpstr>
      <vt:lpstr>GROWTH  </vt:lpstr>
      <vt:lpstr>DEVELOPMENT </vt:lpstr>
      <vt:lpstr>GROWTH SPURTS </vt:lpstr>
      <vt:lpstr>TIMINGS OF GROWTH SPURT </vt:lpstr>
      <vt:lpstr>DIFFERENTIAL GROWTH </vt:lpstr>
      <vt:lpstr>SCAMMON’S CURVE OF GROWTH </vt:lpstr>
      <vt:lpstr>LYMPHOID TISSUE</vt:lpstr>
      <vt:lpstr>NEURAL TISSUE</vt:lpstr>
      <vt:lpstr>GENERAL TISSUE</vt:lpstr>
      <vt:lpstr>GENITAL TISSUE</vt:lpstr>
      <vt:lpstr>SCAMMON’S GROWTH CURVE</vt:lpstr>
      <vt:lpstr>CEPHALO-CAUDAL GRADIENT OF GROWTH</vt:lpstr>
      <vt:lpstr>PowerPoint Presentation</vt:lpstr>
      <vt:lpstr>METHODS OF STUDYING GROWTH</vt:lpstr>
      <vt:lpstr>RADIOGRAPHIC TECHNIQUE</vt:lpstr>
      <vt:lpstr>PowerPoint Presentation</vt:lpstr>
      <vt:lpstr>BONE DEPOSITION AND RESORPTION</vt:lpstr>
      <vt:lpstr>CORTICAL DRIFT</vt:lpstr>
      <vt:lpstr>PowerPoint Presentation</vt:lpstr>
      <vt:lpstr>DISPLACEMENT</vt:lpstr>
      <vt:lpstr>PowerPoint Presentation</vt:lpstr>
      <vt:lpstr>OSTEOGENESIS</vt:lpstr>
      <vt:lpstr>ENDOCHONDRAL BONE FORMATION</vt:lpstr>
      <vt:lpstr>PowerPoint Presentation</vt:lpstr>
      <vt:lpstr>PowerPoint Presentation</vt:lpstr>
      <vt:lpstr>INTRA-MEMBRANOUS BONE FORMATION</vt:lpstr>
      <vt:lpstr>PowerPoint Presentation</vt:lpstr>
      <vt:lpstr>SKELETAL UNIT</vt:lpstr>
      <vt:lpstr>PowerPoint Presentation</vt:lpstr>
      <vt:lpstr>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DEVELOPMENT – GENERAL PRINCIPLES AND CONCEPTS</dc:title>
  <dc:creator>user</dc:creator>
  <cp:lastModifiedBy>Gaurav Agrawal</cp:lastModifiedBy>
  <cp:revision>68</cp:revision>
  <dcterms:created xsi:type="dcterms:W3CDTF">2020-01-20T04:06:13Z</dcterms:created>
  <dcterms:modified xsi:type="dcterms:W3CDTF">2022-08-28T05:22:04Z</dcterms:modified>
</cp:coreProperties>
</file>